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9182B-61CF-F5EA-2963-1564CB66F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050511-557F-9330-B507-1F444E3DEE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9DC638-F746-FE71-E7C2-F0428D01B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28B871-7C57-91F9-82B4-13E8C29B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97004D-E965-2507-C291-1D4123930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58784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17C5F-1A5B-26B1-8FCC-1704EF3C8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97029A8-7C0A-99FF-7FEC-887A5273F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DC009D-3B14-18F6-96BA-E3527CB76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F145DE-A4CC-1E00-DBA4-7ADF46CE1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C49198-1925-B9B2-EDA8-7384F7157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205948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302CFAA-EC4B-34A9-349E-9F1881E374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1201541-4C42-7B00-A9B2-73774FCC9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169398-1E37-5BC1-D5E0-32F04129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E3BC97-34CE-BA01-5438-69854183E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ED18B5-361A-9196-B355-C5FF64F9C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41096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A01149-3A41-47BE-11F3-0F3C7A88F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7D1C20-00C9-61E0-7400-4CBE47AB5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D1AABF-5639-6E38-5B53-6832A352C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41E385-0B93-FDDF-4CE3-636B3644D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0EB93D-0BCD-96BC-937F-C534BADE6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10725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CED6C-A7CD-3DCA-26C2-BE992CF94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8F99EB0-5B0A-D42F-9CCF-3D1B3B998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DFE1EB-DEBF-53DD-805B-D1E3E54B2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676740-66F3-596E-48E3-3A2A07FFC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7F2BAB-2DC2-33C8-AEF5-830947FA1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95357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E651E-44C9-5A18-1935-17F86714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519878-83A5-A42C-70DD-71E3E7EB60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577362A-BE9F-4D77-3ADD-9B236C53A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115DD8D-1C53-F944-B242-010BCD92F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0539E80-33A7-CA73-D9D5-3D27C9C8D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FD61016-8A9B-5EE9-8AA7-45C2DD8F4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013168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351AB7-990A-87C3-86D1-BE55D9872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6FDEE8-AFF2-253C-BD12-A78299EE9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F53FE37-AF68-81A9-915B-B68CEA105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2359FF3-5824-CA86-63DD-EFEA91E86E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D77982A-21BC-C0B3-C0F9-86B8E708AF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95384F0-56E4-C11C-F859-FE5CEC58E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FE383C0-720E-8851-4BBC-52178F97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C24BF8E-3DC4-D667-6C15-73C5A45A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220521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D04433-7D7C-8AE1-BCF2-C8879EF6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A946E81-3F9D-A138-67F0-E1DE84D53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3A552F7-A2E4-DE27-06F9-B110808D0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DEA0736-13BB-99C5-1256-9E8C40566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609623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7A21AFC-1C0A-196C-1244-CA6B465AF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5BC40FB-3067-5355-4E7B-43665F89D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DC8104A-56EA-0305-BB64-AB7EDCAA2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168275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CED025-7346-7DBD-BAE2-FB2DD88BE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F3D289-9715-6BA3-6A94-93471B619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96A4428-D2AF-DAB1-4FAE-730C68C12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2BB0C81-CEA2-48F5-E215-3BEE31024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886E114-82B7-51FC-58E5-44CBF4B11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91A164-0791-711C-F595-980D42DCB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09323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EAB4A0-1431-4900-A753-9DBF59FF5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3B8BB85-5A5E-7525-9B03-02F78675FC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46156FD-6FA8-D1CA-F07D-5DA3E6256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897AC8-4EA1-0042-C51A-68B07797A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CAE3654-D22D-7211-9CE2-BDFDE325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43F72FF-C069-F5BE-92CC-BC6043E0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7282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C218594-F10C-ECA1-C46E-8FAD8AC60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7E737E5-C4A4-D0B2-BF42-22FCB43D5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0B9C85-2F83-4A9F-FB42-F74C448176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C44C2-A97A-AE4E-B5F3-32FDD6BF8A28}" type="datetimeFigureOut">
              <a:rPr lang="" smtClean="0"/>
              <a:t>11/14/2024</a:t>
            </a:fld>
            <a:endParaRPr lang="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110B69-304C-78E3-E9C8-234017100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E51370-CB2C-33D4-72BD-96F703C904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1B798-7E9E-F548-8193-817C1FBBDC9D}" type="slidenum">
              <a:rPr lang="" smtClean="0"/>
              <a:t>‹nº›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88316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0E6D4-A073-D536-5A9E-DABB15764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1155" y="432397"/>
            <a:ext cx="9816703" cy="1369414"/>
          </a:xfrm>
        </p:spPr>
        <p:txBody>
          <a:bodyPr>
            <a:noAutofit/>
          </a:bodyPr>
          <a:lstStyle/>
          <a:p>
            <a:r>
              <a:rPr lang="pt-PT" sz="2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UNIVERSIDADE POLITÉCNICA A POLITÉCNICA</a:t>
            </a:r>
            <a:br>
              <a:rPr lang="pt-PT" sz="2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2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Instituto Superior de Humanidade Ciências e Tecnologias – ISHCT</a:t>
            </a:r>
            <a:br>
              <a:rPr lang="pt-PT" sz="2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" sz="280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41109A-9AB9-66DE-C591-996C2B24D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6172" y="2943622"/>
            <a:ext cx="9144000" cy="970756"/>
          </a:xfrm>
        </p:spPr>
        <p:txBody>
          <a:bodyPr>
            <a:noAutofit/>
          </a:bodyPr>
          <a:lstStyle/>
          <a:p>
            <a:r>
              <a:rPr lang="pt-BR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pt-PT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Regularidade e Mudança de Personalidade e</a:t>
            </a:r>
            <a:endParaRPr lang="pt-PT" sz="2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Teoria Analítica Factorial de Cattell</a:t>
            </a:r>
            <a:endParaRPr lang="pt-PT" sz="2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" sz="2800">
              <a:effectLst/>
            </a:endParaRPr>
          </a:p>
          <a:p>
            <a:endParaRPr lang="pt-PT" sz="2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513E32B9-429B-E46B-10D7-DE9BEDF1BF0D}"/>
              </a:ext>
            </a:extLst>
          </p:cNvPr>
          <p:cNvSpPr txBox="1">
            <a:spLocks/>
          </p:cNvSpPr>
          <p:nvPr/>
        </p:nvSpPr>
        <p:spPr>
          <a:xfrm>
            <a:off x="3885902" y="4351139"/>
            <a:ext cx="4420195" cy="4399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Jorge Manuel Romão </a:t>
            </a:r>
            <a:endParaRPr lang="pt-PT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PT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1BC25139-FFF3-B88A-A439-1B6F8FE997C4}"/>
              </a:ext>
            </a:extLst>
          </p:cNvPr>
          <p:cNvSpPr txBox="1">
            <a:spLocks/>
          </p:cNvSpPr>
          <p:nvPr/>
        </p:nvSpPr>
        <p:spPr>
          <a:xfrm>
            <a:off x="2702719" y="1735036"/>
            <a:ext cx="7250906" cy="5703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Psicologia Clínica e de Aconselhamento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PT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PT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00647BB3-6191-B0A9-111A-35ADCD62E1B3}"/>
              </a:ext>
            </a:extLst>
          </p:cNvPr>
          <p:cNvSpPr txBox="1">
            <a:spLocks/>
          </p:cNvSpPr>
          <p:nvPr/>
        </p:nvSpPr>
        <p:spPr>
          <a:xfrm>
            <a:off x="3964930" y="5682057"/>
            <a:ext cx="4420195" cy="11759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Quelimane</a:t>
            </a:r>
          </a:p>
          <a:p>
            <a:r>
              <a:rPr lang="pt-PT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pt-PT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55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59" y="0"/>
            <a:ext cx="11210925" cy="831452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831452"/>
            <a:ext cx="11210925" cy="6026548"/>
          </a:xfrm>
        </p:spPr>
        <p:txBody>
          <a:bodyPr>
            <a:noAutofit/>
          </a:bodyPr>
          <a:lstStyle/>
          <a:p>
            <a:r>
              <a:rPr lang="pt-PT" b="1" kern="0">
                <a:effectLst/>
                <a:latin typeface="Times New Roman" panose="02020603050405020304" pitchFamily="18" charset="0"/>
              </a:rPr>
              <a:t>Perspectiva de desenvolvimento cognitivo</a:t>
            </a: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Kelly, (1955 citado por Hansenne, 2003), considerava que os processos cognitivos representam a característica dominante da personalidade. Para tal, o indivíduo formula expectativas às quais chamou de constructos pessoais. Com base nisto criou o REP Test que visa apreendê-los.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Mischel (1995) citado por Hansenne, (2003), rejeitou desde logo a noção de traço de personalidade. Com isto, o autor sugeriu que uma teoria adequada da personalidade devia ter em conta 5 categorias de variáveis cognitivas: as competências, as estratégias de codificação, as expectativas, os valores subjectivos e os sistemas de auto-regulação.</a:t>
            </a: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144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59" y="0"/>
            <a:ext cx="11210925" cy="831452"/>
          </a:xfrm>
        </p:spPr>
        <p:txBody>
          <a:bodyPr>
            <a:normAutofit/>
          </a:bodyPr>
          <a:lstStyle/>
          <a:p>
            <a:pPr algn="ctr"/>
            <a:r>
              <a:rPr lang="pt-BR" sz="2800" b="1" kern="0">
                <a:effectLst/>
                <a:latin typeface="Times New Roman" panose="02020603050405020304" pitchFamily="18" charset="0"/>
              </a:rPr>
              <a:t>2.3. </a:t>
            </a:r>
            <a:r>
              <a:rPr lang="pt-PT" sz="2800" b="1" kern="0">
                <a:effectLst/>
                <a:latin typeface="Times New Roman" panose="02020603050405020304" pitchFamily="18" charset="0"/>
              </a:rPr>
              <a:t>Regularidade e Mudança de Personalidade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831452"/>
            <a:ext cx="11210925" cy="5669361"/>
          </a:xfrm>
        </p:spPr>
        <p:txBody>
          <a:bodyPr>
            <a:noAutofit/>
          </a:bodyPr>
          <a:lstStyle/>
          <a:p>
            <a:pPr algn="just"/>
            <a:r>
              <a:rPr lang="pt-PT" b="1" kern="0">
                <a:effectLst/>
                <a:latin typeface="Times New Roman" panose="02020603050405020304" pitchFamily="18" charset="0"/>
              </a:rPr>
              <a:t>Regularidade</a:t>
            </a:r>
            <a:r>
              <a:rPr lang="pt-BR" b="1" kern="0">
                <a:effectLst/>
                <a:latin typeface="Times New Roman" panose="02020603050405020304" pitchFamily="18" charset="0"/>
              </a:rPr>
              <a:t> de personalidade </a:t>
            </a:r>
          </a:p>
          <a:p>
            <a:pPr marL="0" indent="0" algn="just">
              <a:buNone/>
            </a:pPr>
            <a:r>
              <a:rPr lang="pt-BR" kern="0">
                <a:effectLst/>
                <a:latin typeface="Times New Roman" panose="02020603050405020304" pitchFamily="18" charset="0"/>
              </a:rPr>
              <a:t>Para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Allport (1937), apesar de a personalidade ser definida como uma “organização dinâmica, dentro do indivíduo, dos sistemas psicofísicos, que determina seu ajuste único ao ambiente”, a linha de pensamento dessa organização dinâmica está ligada a uma regularidade de traços de personalidade, compreendidos como “estruturas neuropsíquicas com a capacidade de incorporar diversos estímulos funcionalmente equivalentes (significantemente consistente) formas de comportamento adaptativo e expressivo” (Carvalho, et al, 2017).</a:t>
            </a:r>
            <a:endParaRPr lang="pt-BR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Nesse sentido, o estudo da personalidade permite compreender, de acordo com Aguiar (2005), que “as pessoas são únicas e possuem características psicológicas peculiares; existem traços de personalidade que são estáveis, o que permite certa regularidade de atitudes e comportamentos; para entender a personalidade, aspectos genéticos e ambientais deverão ser considerados”.</a:t>
            </a:r>
            <a:endParaRPr lang="pt-BR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96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59" y="0"/>
            <a:ext cx="11210925" cy="831452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831452"/>
            <a:ext cx="11210925" cy="566936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 ponto central da visão de Cattell (1950, citado por Correia, 2014) sobre a personalidade é que ela estaria se manifestando de uma forma global nos comportamentos das pessoas e que o significado de pequenos segmentos do comportamento só pode ser compreendido a partir de uma estrutura mais ampla que considera o organismo inteiro em funcionamento.</a:t>
            </a:r>
            <a:endParaRPr lang="pt-BR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 como Cattell (1965, Mendes, 2014), definiu a personalidade como sendo o que “diz o que um homem ira fazer quando Colorado em uma dada situação” (p.25) e acrescentou que a personalidade não esta somente relacionada com os comportamentos manifestos, mas também com aqueles encobertos. O autor representou essa ideia a partir da fórmula: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R=f (S.P).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Compartilhando de definições semelhantes às de Allport, Cattell define o traço de personalidade como uma estrutura mental, ou melhor, como uma inferência feita com base no comportamento observado para explicar a regularidade ou a consistência desse comportamento (Hall et al, 2000).</a:t>
            </a: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856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59" y="0"/>
            <a:ext cx="11210925" cy="831452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831452"/>
            <a:ext cx="11210925" cy="5669361"/>
          </a:xfrm>
        </p:spPr>
        <p:txBody>
          <a:bodyPr>
            <a:noAutofit/>
          </a:bodyPr>
          <a:lstStyle/>
          <a:p>
            <a:pPr algn="just"/>
            <a:r>
              <a:rPr lang="pt-PT" b="1" kern="0">
                <a:effectLst/>
                <a:latin typeface="Times New Roman" panose="02020603050405020304" pitchFamily="18" charset="0"/>
              </a:rPr>
              <a:t>Mudança</a:t>
            </a:r>
            <a:r>
              <a:rPr lang="pt-BR" b="1" kern="0">
                <a:effectLst/>
                <a:latin typeface="Times New Roman" panose="02020603050405020304" pitchFamily="18" charset="0"/>
              </a:rPr>
              <a:t> de personalidade</a:t>
            </a: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mudança, num ponto de vista psicanalítico, refere-se à diminuição da sintomatologia e de inibições, com a possibilidade de ser proporcionar uma maior flexibilidade psíquica e uma melhor expressão dos afectos e sua compreensão, (Moreno et al, 2005). </a:t>
            </a:r>
            <a:endParaRPr lang="pt-BR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Segundo Sandler (1988), relativamente ao conceito de mudança estrutural, defende que tanto a psicanálise como a psicoterapia psicanalítica são capazes de promovê-la. No entanto, são diversos os autores que não concordam com esta perspectiva, afirmando que as mudanças estruturais profundas são atingidas em psicanálise e não em psicoterapia psicanalítica, onde as mudanças penderiam para um desmembramento (Dewald, 1989).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345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59" y="-375047"/>
            <a:ext cx="11210925" cy="1875235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902889"/>
            <a:ext cx="11210925" cy="56921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afirma o autor Karasu (1986), as psicoterapias permitem uma experiência afectiva que possibilitam a mudança, reajustando-se o domínio cognitivo e regulando o comportamento, criando um novo modelo de relação. Oferecendo a oportunidade de o indivíduo compreender e mudar os padrões de vínculo e suas relações interpessoais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Relativamente, às mudanças obtidas através da Psicanálise ou da Psicoterapia Psicanalítica, considera-se que as mudanças ao longo de uma análise podem ser conseguidas numa Psicoterapia Psicanalítica. Contudo o processo de mudança da personalidade requer tempo, o que é justificado pela longa duração destes tratamentos, (Wilczel et al, 2004).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Então, a meta geral das abordagens psicanalíticas é a mudança das estruturas mentais e dos estados inconscientes, em contraste à grande parte das pesquisas em psicoterapia, que se limitam à redução sintomática, (Cruz et al, 2012).  </a:t>
            </a: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162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59" y="262931"/>
            <a:ext cx="11210925" cy="639958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2.4. Traços de personalidade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902889"/>
            <a:ext cx="11210925" cy="497284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noção de traço de personalidade encontra-se historicamente ligada à descrição, à diferenciação e à criação de taxinomias da personalidade. Já no tempo de Aristóteles (384-322 AC) se considerava que as dimensões da personalidade, como a vaidade, a modéstia e a covardia, seriam determinantes da moralidade do sujeito. Actualmente, a nossa linguagem está repleta de termos relevantes que pretendem descrever a personalidade e as suas diferenças qualitativas (Correia, 2014).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Teoria dos Traços é uma das abordagens mais reconhecidas no estudo da personalidade. Essa teoria pressupõe que a personalidade deriva de um conjunto de traços ou factores básicos, cuja compreensão permitiria representar dimensões latentes individuais da personalidade (Davidoff, 1983, citado por Mendes, 2014).</a:t>
            </a: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786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59" y="262931"/>
            <a:ext cx="11210925" cy="639958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902890"/>
            <a:ext cx="11210925" cy="5692179"/>
          </a:xfrm>
        </p:spPr>
        <p:txBody>
          <a:bodyPr>
            <a:noAutofit/>
          </a:bodyPr>
          <a:lstStyle/>
          <a:p>
            <a:pPr algn="just"/>
            <a:r>
              <a:rPr lang="pt-BR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Teoria analítica factorial de Cattell </a:t>
            </a: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Raymond B. Cattell (1946) foi o precursor da Teoria dos Traços. Ele considerava a personalidade como algo capaz de predizer o comportamento de um sujeito em dada situação. Por acreditar que o objectivo do estudo da personalidade era estabelecer leis sobre o comportamento provável das pessoas, buscou, em seus trabalhos, identificar quais seriam os factores capazes de descrever e explicar tais comportamentos. Para tanto, baseou-se na descrição verbal de centenas de traços de personalidade e em análises factoriais para identificar traços elementares da personalidade (Mendes, 2014).</a:t>
            </a:r>
            <a:endParaRPr lang="pt-BR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 seus estudos sobre a personalidade, Cattell (1990) distinguia a existência de abordagens bivariadas, multivariadas e clínicas, apesar de privilegiar o estudo inter-relacional de várias variáveis em simultâneo, adoptando para o efeito o método da análise factorial (Correia, 2014).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1718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075" y="0"/>
            <a:ext cx="11210925" cy="639958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497083"/>
            <a:ext cx="11210925" cy="621804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partir da análise desta teoria, durante mais de duas décadas, foram definidos 16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factores básicos da personalidade e a criação de um questionário que designou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desde então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por 16PF (Cattell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Eber &amp; Tatsuoka, 1970, citados por Correia, 2014). A análise estatística destes elementos é uma metodologia objectiva e precisa que correlacionando medições de vários testes explicariam os factores que determinam os traços da personalidade do sujeito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(Silva et al, 2007).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16 traços de personalidade identificados por Cattell, apresentam um grau de intensidade variável entre dois polos opostos, nomeadamente: reservado - expansivo; menos inteligente - mais inteligente; estabilidade - emocionalidade; humilde - afirmativo; sóbrio - alegre; evasivo - consciencioso; tímido - ousado; obstinado - terno; confiante - desconfiado; prático - imaginativo; directo - perspicaz; plácido - apreensivo; conservador - experimentador; dependente do grupo - auto-suficiente; indisciplinado - controlado e relaxado - tenso.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633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93" y="233661"/>
            <a:ext cx="11210925" cy="639958"/>
          </a:xfrm>
        </p:spPr>
        <p:txBody>
          <a:bodyPr>
            <a:normAutofit/>
          </a:bodyPr>
          <a:lstStyle/>
          <a:p>
            <a:pPr algn="ctr"/>
            <a:r>
              <a:rPr lang="pt-PT" sz="2800" b="1" kern="0">
                <a:effectLst/>
                <a:latin typeface="Times New Roman" panose="02020603050405020304" pitchFamily="18" charset="0"/>
              </a:rPr>
              <a:t>2.4.1. Modelo dos Cinco Grandes Factores (CGF)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872129"/>
            <a:ext cx="11210925" cy="540147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base nos modelos iniciais dos traços, originados por Allport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Cattell </a:t>
            </a:r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outros teóricos, e como tentativa de organizar os traços em várias dimensões da personalidade, surgiu o modelo dos CGF, conhecido na literatura como Five Factor Model ou BigFive 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representa uma possibilidade de descrever a personalidade de forma simples e económica, caracterizado por cinco dimensões amplas da personalidade, as quais se referem a um modelo que pode ser aplicado a indivíduos provenientes de qualquer cultura (McCrae &amp; Costa Júnior, 1997, citados por Carvalho, et al, 2017). </a:t>
            </a:r>
            <a:endParaRPr lang="pt-BR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escolha pelo uso de cinco factores foi decorrente da observação do uso de adjectivos utilizados pelas pessoas em geral para definir outras pessoas. Trata-se da hipótese léxica, segundo a qual se um traço for realmente importante, ele estará definido e será utilizado na linguagem das interacções diárias dos indivíduos.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3684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93" y="233661"/>
            <a:ext cx="11210925" cy="639958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872129"/>
            <a:ext cx="11210925" cy="540147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Dessa forma, diferenças individuais significativas observadas nos outros serão notadas a tal ponto que serão codificadas na linguagem usada pelo observador. “Ou seja, se um traço de personalidade produz comportamentos importantes ou relevantes para o grupo ou a comunidade, as pessoas vão querer falar sobre essas características e, consequentemente, vão criar palavras para descrevê-las” (Nunes; Hutz &amp; Nunes, 2010, Citados por Mendes, 2014:50).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Apesar das divergências nas nomenclaturas das dimensões avaliadas no modelo dos CGF, no Inventário de Personalidade NEO revisado (NEO PI-R) de Costa &amp; McCrae (2010), assim como pelos pesquisadores em geral, entende-se, em síntese que </a:t>
            </a:r>
            <a:r>
              <a:rPr lang="pt-PT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cinco grandes factores de personalidade são: extroversão, conscienciosidade, amabilidade, neuroticismo e abertura</a:t>
            </a:r>
            <a:r>
              <a:rPr lang="pt-BR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906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256357-4BDE-47DD-D965-6281B18C0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47" y="250031"/>
            <a:ext cx="10515600" cy="724296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Estrutura da apresentação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ED1660-1929-2C99-A67B-2DD3EE580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047" y="974327"/>
            <a:ext cx="11227594" cy="5877717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pt-BR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 </a:t>
            </a:r>
          </a:p>
          <a:p>
            <a:pPr marL="0" indent="0">
              <a:buNone/>
            </a:pPr>
            <a:r>
              <a:rPr lang="pt-BR">
                <a:latin typeface="Times New Roman" panose="02020603050405020304" pitchFamily="18" charset="0"/>
                <a:cs typeface="Times New Roman" panose="02020603050405020304" pitchFamily="18" charset="0"/>
              </a:rPr>
              <a:t>1.1. Objectivos</a:t>
            </a:r>
          </a:p>
          <a:p>
            <a:pPr marL="0" indent="0">
              <a:buNone/>
            </a:pPr>
            <a:r>
              <a:rPr lang="pt-BR">
                <a:latin typeface="Times New Roman" panose="02020603050405020304" pitchFamily="18" charset="0"/>
                <a:cs typeface="Times New Roman" panose="02020603050405020304" pitchFamily="18" charset="0"/>
              </a:rPr>
              <a:t>1.2. Metodologias </a:t>
            </a:r>
          </a:p>
          <a:p>
            <a:pPr marL="0" indent="0">
              <a:buNone/>
            </a:pPr>
            <a:r>
              <a:rPr lang="pt-BR">
                <a:latin typeface="Times New Roman" panose="02020603050405020304" pitchFamily="18" charset="0"/>
                <a:cs typeface="Times New Roman" panose="02020603050405020304" pitchFamily="18" charset="0"/>
              </a:rPr>
              <a:t>2. Desenvolvimento </a:t>
            </a:r>
          </a:p>
          <a:p>
            <a:pPr marL="0" indent="0">
              <a:buNone/>
            </a:pPr>
            <a:r>
              <a:rPr lang="pt-BR">
                <a:latin typeface="Times New Roman" panose="02020603050405020304" pitchFamily="18" charset="0"/>
                <a:cs typeface="Times New Roman" panose="02020603050405020304" pitchFamily="18" charset="0"/>
              </a:rPr>
              <a:t>2.1. Marco conceitual </a:t>
            </a:r>
          </a:p>
          <a:p>
            <a:pPr marL="0" indent="0">
              <a:buNone/>
            </a:pPr>
            <a:r>
              <a:rPr lang="pt-BR">
                <a:latin typeface="Times New Roman" panose="02020603050405020304" pitchFamily="18" charset="0"/>
                <a:cs typeface="Times New Roman" panose="02020603050405020304" pitchFamily="18" charset="0"/>
              </a:rPr>
              <a:t>2.2. Perspectivas teóricas no campo de estudo da personalidade </a:t>
            </a:r>
          </a:p>
          <a:p>
            <a:pPr marL="0" indent="0">
              <a:buNone/>
            </a:pPr>
            <a:r>
              <a:rPr lang="pt-BR">
                <a:latin typeface="Times New Roman" panose="02020603050405020304" pitchFamily="18" charset="0"/>
                <a:cs typeface="Times New Roman" panose="02020603050405020304" pitchFamily="18" charset="0"/>
              </a:rPr>
              <a:t>2.3. Regularidade e Mudança de personalidade </a:t>
            </a:r>
          </a:p>
          <a:p>
            <a:pPr marL="0" indent="0">
              <a:buNone/>
            </a:pPr>
            <a:r>
              <a:rPr lang="pt-BR">
                <a:latin typeface="Times New Roman" panose="02020603050405020304" pitchFamily="18" charset="0"/>
                <a:cs typeface="Times New Roman" panose="02020603050405020304" pitchFamily="18" charset="0"/>
              </a:rPr>
              <a:t>2.4. Traços de personalidade</a:t>
            </a:r>
          </a:p>
          <a:p>
            <a:pPr marL="0" indent="0">
              <a:buNone/>
            </a:pPr>
            <a:r>
              <a:rPr lang="pt-BR">
                <a:latin typeface="Times New Roman" panose="02020603050405020304" pitchFamily="18" charset="0"/>
                <a:cs typeface="Times New Roman" panose="02020603050405020304" pitchFamily="18" charset="0"/>
              </a:rPr>
              <a:t>2.4.1. Modelo dos cinco grandes factores </a:t>
            </a:r>
          </a:p>
          <a:p>
            <a:pPr marL="0" indent="0">
              <a:buNone/>
            </a:pPr>
            <a:r>
              <a:rPr lang="pt-BR">
                <a:latin typeface="Times New Roman" panose="02020603050405020304" pitchFamily="18" charset="0"/>
                <a:cs typeface="Times New Roman" panose="02020603050405020304" pitchFamily="18" charset="0"/>
              </a:rPr>
              <a:t>3. Conclusões </a:t>
            </a:r>
          </a:p>
          <a:p>
            <a:pPr marL="0" indent="0">
              <a:buNone/>
            </a:pPr>
            <a:r>
              <a:rPr lang="pt-BR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99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93" y="233661"/>
            <a:ext cx="11210925" cy="639958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872129"/>
            <a:ext cx="11210925" cy="5401470"/>
          </a:xfrm>
        </p:spPr>
        <p:txBody>
          <a:bodyPr>
            <a:noAutofit/>
          </a:bodyPr>
          <a:lstStyle/>
          <a:p>
            <a:r>
              <a:rPr lang="pt-PT" b="1" kern="0">
                <a:effectLst/>
                <a:latin typeface="Times New Roman" panose="02020603050405020304" pitchFamily="18" charset="0"/>
              </a:rPr>
              <a:t> Factor Extroversão</a:t>
            </a:r>
            <a:endParaRPr lang="pt-BR" b="1" kern="0"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 facto diz respeito à forma como os indivíduos interagem com os demais, indicando o quanto são comunicativos, activos, falantes, assertivos, gregários e responsivos. Grande parte dos psicólogos, desde Jung concorda que a extroversão é uma dimensão-chave da personalidade humana, ou seja, um factor importante para a compreensão das diferenças individuais (Miller, 2012, citado por Correia, 2014). </a:t>
            </a:r>
            <a:endParaRPr lang="pt-BR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acordo com Miller (2012), pessoas extrovertidas apresentam maiores níveis de autoconfiança, predominância e poder. São mais ambiciosas, demonstram mais emoções positivas, detêm mais liderança e querem estar fisicamente activas. Vão a mais festas, bebem mais e são sexualmente mais aventureiras e menos convencionais. 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391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93" y="233661"/>
            <a:ext cx="11210925" cy="639958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872129"/>
            <a:ext cx="11210925" cy="5401470"/>
          </a:xfrm>
        </p:spPr>
        <p:txBody>
          <a:bodyPr>
            <a:noAutofit/>
          </a:bodyPr>
          <a:lstStyle/>
          <a:p>
            <a:r>
              <a:rPr lang="pt-PT" b="1" kern="0">
                <a:effectLst/>
                <a:latin typeface="Times New Roman" panose="02020603050405020304" pitchFamily="18" charset="0"/>
              </a:rPr>
              <a:t>O factor Conscienciosidade (realização ou vontade</a:t>
            </a:r>
            <a:r>
              <a:rPr lang="pt-BR" b="1" kern="0">
                <a:effectLst/>
                <a:latin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Caracteriza o grau de organização, panejamento, persistência, motivação e controle dos sujeitos. Indivíduos com baixos escores em conscienciosidade tendem a ter pouca disposição para atingir objectivos, desistindo diante dos obstáculos ou da necessidade de se submeter a sacrifícios. Baixos escores tendem a estar presentes, também, em pessoas com uma percepção desfavorável a respeito de suas capacidades, que não têm objectivos bem definidos e que evitam desafios e actividades mais complexas. 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Segundo 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Miller (2012), o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altos em conscienciosidade prognostica manter uma dieta saudável, fazer exercícios regularmente, uso eficaz de contraceptivos e evitar a dependência química, bem como frequência regular na escola e no trabalho, conclusão de tarefas no prazo certo, engajamento cívico e cooperação nas relações profissionais. Juntamente com a inteligência, é um dos traços mais desejados pelos empregadores.  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278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93" y="233661"/>
            <a:ext cx="11210925" cy="639958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141" y="873619"/>
            <a:ext cx="11210924" cy="5370156"/>
          </a:xfrm>
        </p:spPr>
        <p:txBody>
          <a:bodyPr>
            <a:noAutofit/>
          </a:bodyPr>
          <a:lstStyle/>
          <a:p>
            <a:pPr algn="just"/>
            <a:r>
              <a:rPr lang="pt-PT" b="1" kern="0">
                <a:effectLst/>
                <a:latin typeface="Times New Roman" panose="02020603050405020304" pitchFamily="18" charset="0"/>
              </a:rPr>
              <a:t>O factor amabilidade  </a:t>
            </a:r>
            <a:r>
              <a:rPr lang="pt-BR" b="1" kern="0">
                <a:effectLst/>
                <a:latin typeface="Times New Roman" panose="02020603050405020304" pitchFamily="18" charset="0"/>
              </a:rPr>
              <a:t>(</a:t>
            </a:r>
            <a:r>
              <a:rPr lang="pt-PT" b="1" kern="0">
                <a:effectLst/>
                <a:latin typeface="Times New Roman" panose="02020603050405020304" pitchFamily="18" charset="0"/>
              </a:rPr>
              <a:t>agradabilidade ou socialização)</a:t>
            </a: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Refere-se à qualidade das relações interpessoais dos indivíduos e aos tipos de interacções que a pessoa apresenta ao longo de um 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período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contínuo que vai desde a empatia e compaixão ao antagonismo. Indivíduos com baixo escore em amabilidade tendem a apresentar pouca disponibilidade para com os outros, a ser autocentrados e indiferentes às necessidades alheias, podendo ser hostis, distantes e frios. </a:t>
            </a:r>
            <a:endParaRPr lang="pt-BR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Indivíduos com altos escores em amabilidade tendem a ser amáveis e amistosos, a se preocupar com o bem-estar alheio, a ter um nível maior de altruísmo, a evitar situações de risco e de transgressões e a confiar muito nos demais, o que pode acabar lhes colocando em algum tipo de perigo por conta da sua postura, muitas vezes, ingénua.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99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93" y="233661"/>
            <a:ext cx="11210925" cy="639958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141" y="873619"/>
            <a:ext cx="11210924" cy="5370156"/>
          </a:xfrm>
        </p:spPr>
        <p:txBody>
          <a:bodyPr>
            <a:noAutofit/>
          </a:bodyPr>
          <a:lstStyle/>
          <a:p>
            <a:r>
              <a:rPr lang="pt-PT" b="1" kern="0">
                <a:effectLst/>
                <a:latin typeface="Times New Roman" panose="02020603050405020304" pitchFamily="18" charset="0"/>
              </a:rPr>
              <a:t>O factor Neuroticismo (ou instabilidade emocional)</a:t>
            </a: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Descreve o nível de ajustamento e instabilidade emocional dos indivíduos e as respostas individuais que ocorrem em consequência de um desconforto psicológico. Trata-se da dimensão mais relacionada às características emocionais dos indivíduos. Aqueles com baixos escores em neuroticismo tendem a ser calmos, relaxados, emocionalmente estáveis e a enfrentar o estresse de forma mais eficaz.</a:t>
            </a:r>
            <a:endParaRPr lang="pt-BR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Segundo Miller (2012), o baixo neuroticismo está relacionado positivamente com a saúde mental e com a felicidade, incluindo a satisfação no trabalho e no casamento. Na verdade, prognostica uma satisfação geral com a vida. De maneira contrária, pessoas com alto neuroticismo tendem a ser ansiosas, preocupadas, pessimistas, tímidas, deprimidas, choram com facilidade, ficam zangadas facilmente e demoram a se recuperar de contrariedades.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0604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93" y="233661"/>
            <a:ext cx="11210925" cy="639958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141" y="873619"/>
            <a:ext cx="11210924" cy="5370156"/>
          </a:xfrm>
        </p:spPr>
        <p:txBody>
          <a:bodyPr>
            <a:noAutofit/>
          </a:bodyPr>
          <a:lstStyle/>
          <a:p>
            <a:pPr algn="just"/>
            <a:r>
              <a:rPr lang="pt-PT" b="1" kern="0">
                <a:effectLst/>
                <a:latin typeface="Times New Roman" panose="02020603050405020304" pitchFamily="18" charset="0"/>
              </a:rPr>
              <a:t>O factor </a:t>
            </a:r>
            <a:r>
              <a:rPr lang="pt-BR" b="1" kern="0">
                <a:effectLst/>
                <a:latin typeface="Times New Roman" panose="02020603050405020304" pitchFamily="18" charset="0"/>
              </a:rPr>
              <a:t>Abertura</a:t>
            </a:r>
            <a:endParaRPr lang="pt-PT" b="1" kern="0"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 factor se refere aos comportamentos exploratórios das pessoas e ao reconhecimento da importância de se ter novas experiências. Indivíduos com baixos índices de abertura tendem a procurar a simplicidade e a previsibilidade, respeitam a tradição e resistem às mudanças. Geralmente, são mais autoritários, conservadores, convencionais e fechados (Miller, 2012). </a:t>
            </a:r>
            <a:endParaRPr lang="pt-BR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Actualmente, os factores propostos pelo modelo dos CGF são denominados de Extroversão, Socialização, Realização, Neuroticismo e Abertura para novas experiências. Mesmo que estas denominações não sejam consensuais entre os pesquisadores, os traços de personalidade que estabelecem e agrupam os factores são equivalentes nas diferentes abordagens do modelo, (Nunes &amp; Hutz, 2007).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2294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93" y="233661"/>
            <a:ext cx="11210925" cy="639958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3. Conclusão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8" y="1254183"/>
            <a:ext cx="11210924" cy="53701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PT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teoria de traço – na análise factorial de Cattell busca nos estudos da personalidade predizer qual seria o comportamento de um indivíduo diante de um determinado estímulo, através do estudo dos factores mentais da personalidade denominados traços</a:t>
            </a:r>
            <a:r>
              <a:rPr lang="pt-BR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Apesar dos consensos, observar-se um destaque quanto à estrutura dimensional, com ênfase no CGF, que é do consenso que se trata de uma metodologia objectiva e precisa que correlacionando medições de vários testes explicariam os factores que determinam os traços da personalidade do sujeito. </a:t>
            </a:r>
            <a:endParaRPr lang="pt-BR" sz="24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Portanto, com base nos estudos apresentados neste trabalho, concluiu-se que as mudanças sintomáticas são mais evidentes desde o início do tratamento psicoterapéutico, ao passo que as mudanças ao nível estrutural, que se definem como mais profundas e lentas, dificilmente se alteram no primeiro ano de terapia. Assim, partindo destes pressupostos, a questão da mudança em psicoterapia tem dividido opiniões entre os autores, que partilham a suposição de que há mudanças mais profundas e por isso, mais estáveis (regulares) que se diferem das mudanças comportamentais ou sintomáticas e portanto transi</a:t>
            </a:r>
            <a:r>
              <a:rPr lang="pt-BR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sujeit</a:t>
            </a:r>
            <a:endParaRPr lang="pt-PT" sz="24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 sz="2400" b="1" kern="0">
              <a:effectLst/>
              <a:latin typeface="Times New Roman" panose="02020603050405020304" pitchFamily="18" charset="0"/>
            </a:endParaRPr>
          </a:p>
          <a:p>
            <a:pPr algn="just"/>
            <a:endParaRPr lang="pt-PT" sz="2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1092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8766BA-BAAD-3A93-4404-83CB60D82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231" y="1253331"/>
            <a:ext cx="10515600" cy="4351338"/>
          </a:xfrm>
        </p:spPr>
        <p:txBody>
          <a:bodyPr/>
          <a:lstStyle/>
          <a:p>
            <a:pPr algn="ctr"/>
            <a:endParaRPr lang="pt-BR"/>
          </a:p>
          <a:p>
            <a:pPr algn="ctr"/>
            <a:endParaRPr lang="pt-BR"/>
          </a:p>
          <a:p>
            <a:pPr algn="ctr"/>
            <a:endParaRPr lang="pt-BR"/>
          </a:p>
          <a:p>
            <a:pPr marL="0" indent="0" algn="ctr">
              <a:buNone/>
            </a:pPr>
            <a:endParaRPr lang="pt-BR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b="1">
                <a:latin typeface="Times New Roman" panose="02020603050405020304" pitchFamily="18" charset="0"/>
                <a:cs typeface="Times New Roman" panose="02020603050405020304" pitchFamily="18" charset="0"/>
              </a:rPr>
              <a:t>OBRIGADO PELA ATENÇÃO DISPENSADA</a:t>
            </a:r>
            <a:endParaRPr lang="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33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1EAF63-4980-9F59-43A8-0652F7437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592" y="224235"/>
            <a:ext cx="11353800" cy="619125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 Introdução</a:t>
            </a:r>
            <a:r>
              <a:rPr lang="pt-BR" sz="2800"/>
              <a:t> </a:t>
            </a:r>
            <a:endParaRPr lang="" sz="280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679A4E-E5AF-8065-CB0B-FBA6B60C8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592" y="847329"/>
            <a:ext cx="11353799" cy="57864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psicologia da personalidade constitui um campo científico com enfoque na percepção da natureza humana, especificamente nos seus componentes semelhantes e diferentes entre as pessoas. Esta, constitui um conjunto de características da pessoa que por sua vez buscam explicar todos padrões consistentes de sentimentos, pensamentos e comportamentos.</a:t>
            </a:r>
            <a:endParaRPr lang="pt-BR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estudo privilegia a compreensão de processos de regularidade e mudança de personalidade em processos psicoterapêuticos através da teoria analítica factorial de Cattell, porque os estudos demonstram que Raymound B. Cattell, sobrevaloriza as dimensões dos traços de personalidade ao utilizar o modelo baseado em 16 factores primários que se combinam com 6 factores de segunda ordem, o que possibilitou o surgimento do modelo dos “cinco grande factores” (CGF), caracterizado por cinco dimensões amplas da personalidade, as quais se referem a um modelo que pode ser aplicado a indivíduos provenientes de qualquer cultura.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"/>
          </a:p>
        </p:txBody>
      </p:sp>
    </p:spTree>
    <p:extLst>
      <p:ext uri="{BB962C8B-B14F-4D97-AF65-F5344CB8AC3E}">
        <p14:creationId xmlns:p14="http://schemas.microsoft.com/office/powerpoint/2010/main" val="3641248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7" y="265311"/>
            <a:ext cx="11210925" cy="831452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1.1. Objectivos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6" y="1096762"/>
            <a:ext cx="11210925" cy="51897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PT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Objectivo </a:t>
            </a:r>
            <a:r>
              <a:rPr lang="pt-BR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Geral</a:t>
            </a:r>
            <a:r>
              <a:rPr lang="pt-BR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Compreender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processo de regularidade e mudança de personalidade com base na teoria analítica factorial de 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Cattell.</a:t>
            </a:r>
          </a:p>
          <a:p>
            <a:pPr marL="0" indent="0" algn="just">
              <a:buNone/>
            </a:pPr>
            <a:endParaRPr lang="pt-BR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Objectivos específicos </a:t>
            </a:r>
            <a:endParaRPr lang="pt-BR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Identificaram</a:t>
            </a:r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correntes psicológicas no campo do estudo personalidade;</a:t>
            </a:r>
            <a:endParaRPr lang="pt-BR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Descrever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factores e fases da mudança de personalidade em processos psicoterapêuticos e;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xplicar a teoria analítica factorial de Cattell sobre a regularidade e mudança de personalidade. 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"/>
          </a:p>
        </p:txBody>
      </p:sp>
    </p:spTree>
    <p:extLst>
      <p:ext uri="{BB962C8B-B14F-4D97-AF65-F5344CB8AC3E}">
        <p14:creationId xmlns:p14="http://schemas.microsoft.com/office/powerpoint/2010/main" val="2063521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7" y="265311"/>
            <a:ext cx="11210925" cy="831452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1.2. Metodologias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6" y="1096762"/>
            <a:ext cx="11210925" cy="518973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estudo sustenta sua abordagem metodológica na pesquisa bibliografia, buscando, em artigos científicos que versam sobre o assunto, para correlacionar as posições de vários autores sobre a regularidade e mudanças de personalidade. Nesta abordagem, deu-se grande destaque para uma análise da eficácia do modelo analítico factorial de Cattell, para compreender as regularidades e mudanças na personalidade. Para tal, foi feita uma pesquisa na internet, de onde foram seleccionados, com base nas palavras-chave, os artigos científicos, livros e revistas periódicas e outros materiais académicos afins que constituíram a base de fundamentação teórica e discussão para o presente trabalho. </a:t>
            </a:r>
            <a:endParaRPr lang=""/>
          </a:p>
        </p:txBody>
      </p:sp>
    </p:spTree>
    <p:extLst>
      <p:ext uri="{BB962C8B-B14F-4D97-AF65-F5344CB8AC3E}">
        <p14:creationId xmlns:p14="http://schemas.microsoft.com/office/powerpoint/2010/main" val="181054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7" y="265311"/>
            <a:ext cx="11210925" cy="831452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Desenvolvimento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6" y="1096762"/>
            <a:ext cx="11210925" cy="51897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2.1. Marco conceitual - Personalidade </a:t>
            </a:r>
          </a:p>
          <a:p>
            <a:pPr marL="0" indent="0" algn="just">
              <a:buNone/>
            </a:pPr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Historicamente, como refere Hansenne (2003, citado por Correia, 2014), o conceito de personalidade é originário da palavra latina persona, que era a designação dada à máscara que os atores usavam para exprimir as diferentes emoções e atitudes em palco, permitindo desse modo que o público identificasse os vários papéis que estavam a ser interpretados e os comportamentos verbais e não-verbais a eles associados.</a:t>
            </a: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Segundo Allport (1973), a personalidade é a organização dinâmica intra-individual dos sistemas psicofísicos que determinam a forma única como o indivíduo se adapta ao meio, determinando o seu comportamento característico e os seus pensamentos. </a:t>
            </a: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"/>
          </a:p>
        </p:txBody>
      </p:sp>
    </p:spTree>
    <p:extLst>
      <p:ext uri="{BB962C8B-B14F-4D97-AF65-F5344CB8AC3E}">
        <p14:creationId xmlns:p14="http://schemas.microsoft.com/office/powerpoint/2010/main" val="2366361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7" y="265311"/>
            <a:ext cx="11210925" cy="831452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1436091"/>
            <a:ext cx="11210925" cy="43146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Nesta perspectiva, o estudo da personalidade permite compreender, de acordo com Aguiar (2005:26), que: “as pessoas são únicas e possuem características psicológicas peculiares; existem traços de personalidade que são estáveis, o que permite certa regularidade de atitudes e comportamentos; para entender a personalidade, aspectos genéticos e ambientais deverão ser considerados”</a:t>
            </a:r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 kern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Portanto, </a:t>
            </a:r>
            <a:r>
              <a:rPr lang="pt-PT" kern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Personalidade pode, então, ser percebida como um conjunto de características psicológicas que, desenvolvidas ao longo da vida e dotadas de uma relativa continuidade, podem ser mutáveis, pois nos diferencia uns dos outros (apesar de muitas semelhanças que possamos apresentar).</a:t>
            </a:r>
            <a:endParaRPr lang="pt-BR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420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59" y="0"/>
            <a:ext cx="11210925" cy="831452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2.2. Perspectivas Teóricas no Campo do Estudo da Personalidade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831452"/>
            <a:ext cx="11210925" cy="60265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Loevinger (1987), considerou a existência de cinco grandes abordagens nas teorias da personalidade, nomeadamente, a psicanalítica, a comportamentalista, a psicométrica, a da aprendizagem social e a do desenvolvimentalismo cognitivo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PT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Perspectiva psicanalítica</a:t>
            </a: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Segundo Freud, (1964 citado por Hansenne, 2003), existem cinco fases no desenvolvimento da personalidade, sendo estas a oral, a anal, a fálica, o período de latência e a fase g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Perspectiva comportamentalista</a:t>
            </a:r>
          </a:p>
          <a:p>
            <a:pPr algn="just"/>
            <a:r>
              <a:rPr lang="pt-BR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Perspectiva comportamentalista</a:t>
            </a:r>
          </a:p>
          <a:p>
            <a:pPr marL="0" indent="0" algn="just">
              <a:buNone/>
            </a:pP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que concerne às teorias comportamentalistas, podemos constatar que as mesmas se ocupam particularmente do estudo da “personalidade pública” (Mischel, 1981; Singer, 1984), entendida como sendo o comportamento observável em resultado da situação em concreto, assim como, pela apreensão da relação custo benefício de cada situação (Queirós, 1997)</a:t>
            </a:r>
            <a:endParaRPr lang="pt-BR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1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0CD88-1A10-105B-56F4-1F44032B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59" y="0"/>
            <a:ext cx="11210925" cy="831452"/>
          </a:xfrm>
        </p:spPr>
        <p:txBody>
          <a:bodyPr>
            <a:normAutofit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Cont.  </a:t>
            </a:r>
            <a:endParaRPr lang="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665511-5FA2-8123-8CE2-67ADCC94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831452"/>
            <a:ext cx="11210925" cy="6026548"/>
          </a:xfrm>
        </p:spPr>
        <p:txBody>
          <a:bodyPr>
            <a:noAutofit/>
          </a:bodyPr>
          <a:lstStyle/>
          <a:p>
            <a:pPr algn="just"/>
            <a:r>
              <a:rPr lang="pt-PT" b="1" kern="0">
                <a:effectLst/>
                <a:latin typeface="Times New Roman" panose="02020603050405020304" pitchFamily="18" charset="0"/>
              </a:rPr>
              <a:t>Perspectiva psicométrica</a:t>
            </a:r>
            <a:endParaRPr lang="pt-BR" b="1" kern="0"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perspectivas das teorias psicométricas da personalidade, também designadas por teorias dos traços, colocam o acento tónico na existência e mensurabilidade de características específicas da personalidade.</a:t>
            </a:r>
            <a:r>
              <a:rPr lang="pt-BR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seu objectivo principal é o de medir e identificar as predisposições que em cada indivíduo, transformam o comportamento em atitudes estáveis e consistentes,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(Correia, 2014)</a:t>
            </a:r>
            <a:r>
              <a:rPr lang="pt-BR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pt-BR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b="1" kern="0">
                <a:effectLst/>
                <a:latin typeface="Times New Roman" panose="02020603050405020304" pitchFamily="18" charset="0"/>
              </a:rPr>
              <a:t>Perspectiva da aprendizagem social</a:t>
            </a:r>
          </a:p>
          <a:p>
            <a:pPr marL="0" indent="0" algn="just">
              <a:buNone/>
            </a:pP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Bandura, os factores mais importantes são os sociais e cognitivos, insistindo no facto de que a maioria dos reforços é de natureza social, como a atenção dos outros, a aprovação, os sorrisos, o interesse e a aceitação (Bandura, 1971).</a:t>
            </a:r>
            <a:r>
              <a:rPr lang="pt-BR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ponto fulcral da teoria da aprendizagem de Bandura é o facto de que com base na observação do comportamento de outrem, construímos uma ideia de como os novos comportamentos são produzidos.</a:t>
            </a:r>
            <a:endParaRPr lang="pt-BR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PT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5488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3359</Words>
  <Application>Microsoft Office PowerPoint</Application>
  <PresentationFormat>Ecrã Panorâmico</PresentationFormat>
  <Paragraphs>122</Paragraphs>
  <Slides>26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Tema do Office</vt:lpstr>
      <vt:lpstr>UNIVERSIDADE POLITÉCNICA A POLITÉCNICA Instituto Superior de Humanidade Ciências e Tecnologias – ISHCT </vt:lpstr>
      <vt:lpstr>Estrutura da apresentação </vt:lpstr>
      <vt:lpstr>1. Introdução </vt:lpstr>
      <vt:lpstr>1.1. Objectivos </vt:lpstr>
      <vt:lpstr>1.2. Metodologias </vt:lpstr>
      <vt:lpstr>2. Desenvolvimento </vt:lpstr>
      <vt:lpstr>Cont.</vt:lpstr>
      <vt:lpstr>2.2. Perspectivas Teóricas no Campo do Estudo da Personalidade </vt:lpstr>
      <vt:lpstr>Cont.  </vt:lpstr>
      <vt:lpstr>Cont.  </vt:lpstr>
      <vt:lpstr>2.3. Regularidade e Mudança de Personalidade</vt:lpstr>
      <vt:lpstr>Cont. </vt:lpstr>
      <vt:lpstr>Cont. </vt:lpstr>
      <vt:lpstr>Cont. </vt:lpstr>
      <vt:lpstr>2.4. Traços de personalidade </vt:lpstr>
      <vt:lpstr>Cont. </vt:lpstr>
      <vt:lpstr>Cont. </vt:lpstr>
      <vt:lpstr>2.4.1. Modelo dos Cinco Grandes Factores (CGF)</vt:lpstr>
      <vt:lpstr>Cont. </vt:lpstr>
      <vt:lpstr>Cont. </vt:lpstr>
      <vt:lpstr>Cont. </vt:lpstr>
      <vt:lpstr>Cont. </vt:lpstr>
      <vt:lpstr>Cont. </vt:lpstr>
      <vt:lpstr>Cont. </vt:lpstr>
      <vt:lpstr>3. Conclusão 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POLITÉCNICA A POLITÉCNICA Instituto Superior de Humanidade Ciências e Tecnologias – ISHCT</dc:title>
  <dc:creator>Baptista Rupia</dc:creator>
  <cp:lastModifiedBy>Hipolito Chaimite</cp:lastModifiedBy>
  <cp:revision>3</cp:revision>
  <dcterms:created xsi:type="dcterms:W3CDTF">2023-10-15T06:54:45Z</dcterms:created>
  <dcterms:modified xsi:type="dcterms:W3CDTF">2024-11-14T09:02:22Z</dcterms:modified>
</cp:coreProperties>
</file>